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0"/>
  </p:normalViewPr>
  <p:slideViewPr>
    <p:cSldViewPr snapToGrid="0" snapToObjects="1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0F9A3-2B0A-1D40-BE6D-FDF18870F0C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48DF3-71FF-E640-A6E9-48D464842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0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Enrique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3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Daniel Mate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5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Jhovany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Vanessa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6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8DF3-71FF-E640-A6E9-48D464842D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65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5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83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1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6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1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28A6908-E3BD-2945-9935-6D4E11CE83E9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7FDF67C-A8D6-7E4A-9EF2-878F46FCAA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6550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ishardcarranza.pythonanywhere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AA2-C91B-4741-81EC-8818E206E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err="1">
                <a:latin typeface="Century Gothic" panose="020B0502020202020204" pitchFamily="34" charset="0"/>
              </a:rPr>
              <a:t>Analizador</a:t>
            </a:r>
            <a:r>
              <a:rPr lang="en-US" cap="none" dirty="0">
                <a:latin typeface="Century Gothic" panose="020B0502020202020204" pitchFamily="34" charset="0"/>
              </a:rPr>
              <a:t> </a:t>
            </a:r>
            <a:r>
              <a:rPr lang="en-US" cap="none" dirty="0" err="1">
                <a:latin typeface="Century Gothic" panose="020B0502020202020204" pitchFamily="34" charset="0"/>
              </a:rPr>
              <a:t>Lexico</a:t>
            </a:r>
            <a:r>
              <a:rPr lang="en-US" cap="none" dirty="0">
                <a:latin typeface="Century Gothic" panose="020B0502020202020204" pitchFamily="34" charset="0"/>
              </a:rPr>
              <a:t>/</a:t>
            </a:r>
            <a:r>
              <a:rPr lang="en-US" cap="none" dirty="0" err="1">
                <a:latin typeface="Century Gothic" panose="020B0502020202020204" pitchFamily="34" charset="0"/>
              </a:rPr>
              <a:t>Sintactico</a:t>
            </a:r>
            <a:r>
              <a:rPr lang="en-US" cap="none" dirty="0">
                <a:latin typeface="Century Gothic" panose="020B0502020202020204" pitchFamily="34" charset="0"/>
              </a:rPr>
              <a:t> y </a:t>
            </a:r>
            <a:r>
              <a:rPr lang="en-US" cap="none" dirty="0" err="1">
                <a:latin typeface="Century Gothic" panose="020B0502020202020204" pitchFamily="34" charset="0"/>
              </a:rPr>
              <a:t>Diagramador</a:t>
            </a:r>
            <a:r>
              <a:rPr lang="en-US" cap="none" dirty="0">
                <a:latin typeface="Century Gothic" panose="020B0502020202020204" pitchFamily="34" charset="0"/>
              </a:rPr>
              <a:t> De </a:t>
            </a:r>
            <a:r>
              <a:rPr lang="en-US" cap="none" dirty="0" err="1">
                <a:latin typeface="Century Gothic" panose="020B0502020202020204" pitchFamily="34" charset="0"/>
              </a:rPr>
              <a:t>Clases</a:t>
            </a:r>
            <a:r>
              <a:rPr lang="en-US" cap="none" dirty="0">
                <a:latin typeface="Century Gothic" panose="020B0502020202020204" pitchFamily="34" charset="0"/>
              </a:rPr>
              <a:t> </a:t>
            </a:r>
            <a:r>
              <a:rPr lang="en-US" cap="none" dirty="0" err="1">
                <a:latin typeface="Century Gothic" panose="020B0502020202020204" pitchFamily="34" charset="0"/>
              </a:rPr>
              <a:t>en</a:t>
            </a:r>
            <a:r>
              <a:rPr lang="en-US" cap="none" dirty="0">
                <a:latin typeface="Century Gothic" panose="020B0502020202020204" pitchFamily="34" charset="0"/>
              </a:rPr>
              <a:t> UML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206B1-FC45-5944-90D8-B45158C1B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4890" y="5800045"/>
            <a:ext cx="1829847" cy="590321"/>
          </a:xfrm>
        </p:spPr>
        <p:txBody>
          <a:bodyPr>
            <a:noAutofit/>
          </a:bodyPr>
          <a:lstStyle/>
          <a:p>
            <a:pPr algn="ctr"/>
            <a:r>
              <a:rPr lang="en-US" sz="1050" b="1" cap="none" dirty="0" err="1">
                <a:latin typeface="Century Gothic" panose="020B0502020202020204" pitchFamily="34" charset="0"/>
              </a:rPr>
              <a:t>Compiladores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A7800-0C0F-8040-84ED-E8C6784B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310" y="4221189"/>
            <a:ext cx="1458464" cy="145846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985DA6-A5A5-4DF9-83AE-86C7301335D4}"/>
              </a:ext>
            </a:extLst>
          </p:cNvPr>
          <p:cNvSpPr txBox="1">
            <a:spLocks/>
          </p:cNvSpPr>
          <p:nvPr/>
        </p:nvSpPr>
        <p:spPr>
          <a:xfrm>
            <a:off x="581191" y="3429000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cap="none" dirty="0">
                <a:ln>
                  <a:solidFill>
                    <a:schemeClr val="bg1"/>
                  </a:solidFill>
                </a:ln>
                <a:latin typeface="Century Gothic" panose="020B0502020202020204" pitchFamily="34" charset="0"/>
              </a:rPr>
              <a:t>SDI – Software Development Invaders</a:t>
            </a:r>
            <a:endParaRPr lang="en-US" sz="1100" b="1" dirty="0">
              <a:ln>
                <a:solidFill>
                  <a:schemeClr val="bg1"/>
                </a:solidFill>
              </a:ln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40D2-C41A-C045-B3B0-02E4B4FEF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Century Gothic" panose="020B0502020202020204" pitchFamily="34" charset="0"/>
              </a:rPr>
              <a:t>¿ </a:t>
            </a:r>
            <a:r>
              <a:rPr lang="en-US" cap="none" dirty="0" err="1">
                <a:latin typeface="Century Gothic" panose="020B0502020202020204" pitchFamily="34" charset="0"/>
              </a:rPr>
              <a:t>Cómo</a:t>
            </a:r>
            <a:r>
              <a:rPr lang="en-US" cap="none" dirty="0"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90D8-FBAC-F443-B57A-DFAED4BAB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latin typeface="Century Gothic" panose="020B0502020202020204" pitchFamily="34" charset="0"/>
              </a:rPr>
              <a:t>Analizador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Léxico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Century Gothic" panose="020B0502020202020204" pitchFamily="34" charset="0"/>
              </a:rPr>
              <a:t>Es</a:t>
            </a:r>
            <a:r>
              <a:rPr lang="en-US" dirty="0">
                <a:latin typeface="Century Gothic" panose="020B0502020202020204" pitchFamily="34" charset="0"/>
              </a:rPr>
              <a:t> la </a:t>
            </a:r>
            <a:r>
              <a:rPr lang="en-US" dirty="0" err="1">
                <a:latin typeface="Century Gothic" panose="020B0502020202020204" pitchFamily="34" charset="0"/>
              </a:rPr>
              <a:t>primera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fase</a:t>
            </a:r>
            <a:r>
              <a:rPr lang="en-US" dirty="0">
                <a:latin typeface="Century Gothic" panose="020B0502020202020204" pitchFamily="34" charset="0"/>
              </a:rPr>
              <a:t> de un compilador </a:t>
            </a:r>
            <a:r>
              <a:rPr lang="en-US" dirty="0" err="1">
                <a:latin typeface="Century Gothic" panose="020B0502020202020204" pitchFamily="34" charset="0"/>
              </a:rPr>
              <a:t>consistente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en</a:t>
            </a:r>
            <a:r>
              <a:rPr lang="en-US" dirty="0">
                <a:latin typeface="Century Gothic" panose="020B0502020202020204" pitchFamily="34" charset="0"/>
              </a:rPr>
              <a:t> un programa que </a:t>
            </a:r>
            <a:r>
              <a:rPr lang="en-US" dirty="0" err="1">
                <a:latin typeface="Century Gothic" panose="020B0502020202020204" pitchFamily="34" charset="0"/>
              </a:rPr>
              <a:t>recibe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como</a:t>
            </a:r>
            <a:r>
              <a:rPr lang="en-US" dirty="0">
                <a:latin typeface="Century Gothic" panose="020B0502020202020204" pitchFamily="34" charset="0"/>
              </a:rPr>
              <a:t> entrada el código fuente de </a:t>
            </a:r>
            <a:r>
              <a:rPr lang="en-US" dirty="0" err="1">
                <a:latin typeface="Century Gothic" panose="020B0502020202020204" pitchFamily="34" charset="0"/>
              </a:rPr>
              <a:t>otro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programa</a:t>
            </a:r>
            <a:r>
              <a:rPr lang="en-US" dirty="0">
                <a:latin typeface="Century Gothic" panose="020B0502020202020204" pitchFamily="34" charset="0"/>
              </a:rPr>
              <a:t> (</a:t>
            </a:r>
            <a:r>
              <a:rPr lang="en-US" dirty="0" err="1">
                <a:latin typeface="Century Gothic" panose="020B0502020202020204" pitchFamily="34" charset="0"/>
              </a:rPr>
              <a:t>secuencia</a:t>
            </a:r>
            <a:r>
              <a:rPr lang="en-US" dirty="0">
                <a:latin typeface="Century Gothic" panose="020B0502020202020204" pitchFamily="34" charset="0"/>
              </a:rPr>
              <a:t> de </a:t>
            </a:r>
            <a:r>
              <a:rPr lang="en-US" dirty="0" err="1">
                <a:latin typeface="Century Gothic" panose="020B0502020202020204" pitchFamily="34" charset="0"/>
              </a:rPr>
              <a:t>caracteres</a:t>
            </a:r>
            <a:r>
              <a:rPr lang="en-US" dirty="0">
                <a:latin typeface="Century Gothic" panose="020B0502020202020204" pitchFamily="34" charset="0"/>
              </a:rPr>
              <a:t>) y produce </a:t>
            </a:r>
            <a:r>
              <a:rPr lang="en-US" dirty="0" err="1">
                <a:latin typeface="Century Gothic" panose="020B0502020202020204" pitchFamily="34" charset="0"/>
              </a:rPr>
              <a:t>una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salida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compuesta</a:t>
            </a:r>
            <a:r>
              <a:rPr lang="en-US" dirty="0">
                <a:latin typeface="Century Gothic" panose="020B0502020202020204" pitchFamily="34" charset="0"/>
              </a:rPr>
              <a:t> de tokens.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dirty="0" err="1">
                <a:latin typeface="Century Gothic" panose="020B0502020202020204" pitchFamily="34" charset="0"/>
              </a:rPr>
              <a:t>Analizador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 err="1">
                <a:latin typeface="Century Gothic" panose="020B0502020202020204" pitchFamily="34" charset="0"/>
              </a:rPr>
              <a:t>Sintáctico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 err="1">
                <a:latin typeface="Century Gothic" panose="020B0502020202020204" pitchFamily="34" charset="0"/>
              </a:rPr>
              <a:t>Es</a:t>
            </a:r>
            <a:r>
              <a:rPr lang="en-US" dirty="0">
                <a:latin typeface="Century Gothic" panose="020B0502020202020204" pitchFamily="34" charset="0"/>
              </a:rPr>
              <a:t> un </a:t>
            </a:r>
            <a:r>
              <a:rPr lang="en-US" dirty="0" err="1">
                <a:latin typeface="Century Gothic" panose="020B0502020202020204" pitchFamily="34" charset="0"/>
              </a:rPr>
              <a:t>programa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informático</a:t>
            </a:r>
            <a:r>
              <a:rPr lang="en-US" dirty="0">
                <a:latin typeface="Century Gothic" panose="020B0502020202020204" pitchFamily="34" charset="0"/>
              </a:rPr>
              <a:t> que </a:t>
            </a:r>
            <a:r>
              <a:rPr lang="en-US" dirty="0" err="1">
                <a:latin typeface="Century Gothic" panose="020B0502020202020204" pitchFamily="34" charset="0"/>
              </a:rPr>
              <a:t>analiza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una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cadena</a:t>
            </a:r>
            <a:r>
              <a:rPr lang="en-US" dirty="0">
                <a:latin typeface="Century Gothic" panose="020B0502020202020204" pitchFamily="34" charset="0"/>
              </a:rPr>
              <a:t> de </a:t>
            </a:r>
            <a:r>
              <a:rPr lang="en-US" dirty="0" err="1">
                <a:latin typeface="Century Gothic" panose="020B0502020202020204" pitchFamily="34" charset="0"/>
              </a:rPr>
              <a:t>símbolos</a:t>
            </a:r>
            <a:r>
              <a:rPr lang="en-US" dirty="0">
                <a:latin typeface="Century Gothic" panose="020B0502020202020204" pitchFamily="34" charset="0"/>
              </a:rPr>
              <a:t> de </a:t>
            </a:r>
            <a:r>
              <a:rPr lang="en-US" dirty="0" err="1">
                <a:latin typeface="Century Gothic" panose="020B0502020202020204" pitchFamily="34" charset="0"/>
              </a:rPr>
              <a:t>acuerdo</a:t>
            </a:r>
            <a:r>
              <a:rPr lang="en-US" dirty="0">
                <a:latin typeface="Century Gothic" panose="020B0502020202020204" pitchFamily="34" charset="0"/>
              </a:rPr>
              <a:t> a las </a:t>
            </a:r>
            <a:r>
              <a:rPr lang="en-US" dirty="0" err="1">
                <a:latin typeface="Century Gothic" panose="020B0502020202020204" pitchFamily="34" charset="0"/>
              </a:rPr>
              <a:t>reglas</a:t>
            </a:r>
            <a:r>
              <a:rPr lang="en-US" dirty="0">
                <a:latin typeface="Century Gothic" panose="020B0502020202020204" pitchFamily="34" charset="0"/>
              </a:rPr>
              <a:t> de </a:t>
            </a:r>
            <a:r>
              <a:rPr lang="en-US" dirty="0" err="1">
                <a:latin typeface="Century Gothic" panose="020B0502020202020204" pitchFamily="34" charset="0"/>
              </a:rPr>
              <a:t>una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gramática</a:t>
            </a:r>
            <a:r>
              <a:rPr lang="en-US" dirty="0">
                <a:latin typeface="Century Gothic" panose="020B0502020202020204" pitchFamily="34" charset="0"/>
              </a:rPr>
              <a:t> formal.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lvl="2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DEEBB-0D82-AE43-AC02-3A507665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787" y="5068859"/>
            <a:ext cx="1593335" cy="15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36DD-113A-DD4B-AF2E-51454CB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Century Gothic" panose="020B0502020202020204" pitchFamily="34" charset="0"/>
              </a:rPr>
              <a:t>¿ Con </a:t>
            </a:r>
            <a:r>
              <a:rPr lang="en-US" cap="none" dirty="0" err="1">
                <a:latin typeface="Century Gothic" panose="020B0502020202020204" pitchFamily="34" charset="0"/>
              </a:rPr>
              <a:t>qué</a:t>
            </a:r>
            <a:r>
              <a:rPr lang="en-US" cap="none" dirty="0"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0EC5-0220-F54A-A27E-480EE2F4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Lenguaje</a:t>
            </a:r>
            <a:r>
              <a:rPr lang="en-US" b="1" dirty="0">
                <a:latin typeface="Century Gothic" panose="020B0502020202020204" pitchFamily="34" charset="0"/>
              </a:rPr>
              <a:t> de </a:t>
            </a:r>
            <a:r>
              <a:rPr lang="en-US" b="1" dirty="0" err="1">
                <a:latin typeface="Century Gothic" panose="020B0502020202020204" pitchFamily="34" charset="0"/>
              </a:rPr>
              <a:t>Programación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Python 3.7</a:t>
            </a:r>
          </a:p>
          <a:p>
            <a:r>
              <a:rPr lang="en-US" b="1" dirty="0" err="1">
                <a:latin typeface="Century Gothic" panose="020B0502020202020204" pitchFamily="34" charset="0"/>
              </a:rPr>
              <a:t>Módulos</a:t>
            </a:r>
            <a:r>
              <a:rPr lang="en-US" b="1" dirty="0">
                <a:latin typeface="Century Gothic" panose="020B0502020202020204" pitchFamily="34" charset="0"/>
              </a:rPr>
              <a:t> y framework de Python:</a:t>
            </a:r>
          </a:p>
          <a:p>
            <a:pPr lvl="1"/>
            <a:r>
              <a:rPr lang="en-US" dirty="0" err="1">
                <a:latin typeface="Century Gothic" panose="020B0502020202020204" pitchFamily="34" charset="0"/>
              </a:rPr>
              <a:t>ply.lex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sz="1400" i="1" dirty="0">
                <a:latin typeface="Century Gothic" panose="020B0502020202020204" pitchFamily="34" charset="0"/>
              </a:rPr>
              <a:t>(</a:t>
            </a:r>
            <a:r>
              <a:rPr lang="en-US" sz="1400" i="1" dirty="0" err="1">
                <a:latin typeface="Century Gothic" panose="020B0502020202020204" pitchFamily="34" charset="0"/>
              </a:rPr>
              <a:t>Analizador</a:t>
            </a:r>
            <a:r>
              <a:rPr lang="en-US" sz="1400" i="1" dirty="0">
                <a:latin typeface="Century Gothic" panose="020B0502020202020204" pitchFamily="34" charset="0"/>
              </a:rPr>
              <a:t> </a:t>
            </a:r>
            <a:r>
              <a:rPr lang="en-US" sz="1400" i="1" dirty="0" err="1">
                <a:latin typeface="Century Gothic" panose="020B0502020202020204" pitchFamily="34" charset="0"/>
              </a:rPr>
              <a:t>Léxico</a:t>
            </a:r>
            <a:r>
              <a:rPr lang="en-US" sz="1400" i="1" dirty="0">
                <a:latin typeface="Century Gothic" panose="020B0502020202020204" pitchFamily="34" charset="0"/>
              </a:rPr>
              <a:t>)</a:t>
            </a:r>
            <a:endParaRPr lang="en-US" i="1" dirty="0">
              <a:latin typeface="Century Gothic" panose="020B0502020202020204" pitchFamily="34" charset="0"/>
            </a:endParaRPr>
          </a:p>
          <a:p>
            <a:pPr lvl="1"/>
            <a:r>
              <a:rPr lang="en-US" dirty="0" err="1">
                <a:latin typeface="Century Gothic" panose="020B0502020202020204" pitchFamily="34" charset="0"/>
              </a:rPr>
              <a:t>ply.yacc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sz="1400" i="1" dirty="0">
                <a:latin typeface="Century Gothic" panose="020B0502020202020204" pitchFamily="34" charset="0"/>
              </a:rPr>
              <a:t>(</a:t>
            </a:r>
            <a:r>
              <a:rPr lang="en-US" sz="1400" i="1" dirty="0" err="1">
                <a:latin typeface="Century Gothic" panose="020B0502020202020204" pitchFamily="34" charset="0"/>
              </a:rPr>
              <a:t>Analizador</a:t>
            </a:r>
            <a:r>
              <a:rPr lang="en-US" sz="1400" i="1" dirty="0">
                <a:latin typeface="Century Gothic" panose="020B0502020202020204" pitchFamily="34" charset="0"/>
              </a:rPr>
              <a:t> </a:t>
            </a:r>
            <a:r>
              <a:rPr lang="en-US" sz="1400" i="1" dirty="0" err="1">
                <a:latin typeface="Century Gothic" panose="020B0502020202020204" pitchFamily="34" charset="0"/>
              </a:rPr>
              <a:t>Sintáctico</a:t>
            </a:r>
            <a:r>
              <a:rPr lang="en-US" sz="1400" i="1" dirty="0">
                <a:latin typeface="Century Gothic" panose="020B0502020202020204" pitchFamily="34" charset="0"/>
              </a:rPr>
              <a:t>)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Django </a:t>
            </a:r>
            <a:r>
              <a:rPr lang="en-US" sz="1400" i="1" dirty="0">
                <a:latin typeface="Century Gothic" panose="020B0502020202020204" pitchFamily="34" charset="0"/>
              </a:rPr>
              <a:t>(Framework para la web)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23C19-6ADC-D943-A10A-253654713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383" y="309512"/>
            <a:ext cx="1092476" cy="1092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FD2AD-F97F-3D48-9FBA-A2E6C80A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652" y="2238883"/>
            <a:ext cx="3038555" cy="900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40F1F-4774-1144-8275-108D2D3D6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97" y="4019647"/>
            <a:ext cx="1828800" cy="83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101BE-D2C5-0C49-A28A-2CD94D18F4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867"/>
          <a:stretch/>
        </p:blipFill>
        <p:spPr>
          <a:xfrm>
            <a:off x="6423835" y="3603595"/>
            <a:ext cx="949938" cy="5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36DD-113A-DD4B-AF2E-51454CB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Century Gothic" panose="020B0502020202020204" pitchFamily="34" charset="0"/>
              </a:rPr>
              <a:t>¿ Con </a:t>
            </a:r>
            <a:r>
              <a:rPr lang="en-US" cap="none" dirty="0" err="1">
                <a:latin typeface="Century Gothic" panose="020B0502020202020204" pitchFamily="34" charset="0"/>
              </a:rPr>
              <a:t>qué</a:t>
            </a:r>
            <a:r>
              <a:rPr lang="en-US" cap="none" dirty="0">
                <a:latin typeface="Century Gothic" panose="020B0502020202020204" pitchFamily="34" charset="0"/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30EC5-0220-F54A-A27E-480EE2F4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b="1" dirty="0" err="1">
                <a:latin typeface="Century Gothic" panose="020B0502020202020204" pitchFamily="34" charset="0"/>
              </a:rPr>
              <a:t>Diseño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Bootstrap 4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jQuery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Deploy o </a:t>
            </a:r>
            <a:r>
              <a:rPr lang="en-US" b="1" dirty="0" err="1">
                <a:latin typeface="Century Gothic" panose="020B0502020202020204" pitchFamily="34" charset="0"/>
              </a:rPr>
              <a:t>despliegue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Python Anywhere</a:t>
            </a:r>
          </a:p>
          <a:p>
            <a:r>
              <a:rPr lang="en-US" b="1" dirty="0" err="1">
                <a:latin typeface="Century Gothic" panose="020B0502020202020204" pitchFamily="34" charset="0"/>
              </a:rPr>
              <a:t>Herramientas</a:t>
            </a:r>
            <a:r>
              <a:rPr lang="en-US" b="1" dirty="0">
                <a:latin typeface="Century Gothic" panose="020B0502020202020204" pitchFamily="34" charset="0"/>
              </a:rPr>
              <a:t> de </a:t>
            </a:r>
            <a:r>
              <a:rPr lang="en-US" b="1" dirty="0" err="1">
                <a:latin typeface="Century Gothic" panose="020B0502020202020204" pitchFamily="34" charset="0"/>
              </a:rPr>
              <a:t>desarrollo</a:t>
            </a:r>
            <a:r>
              <a:rPr lang="en-US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Visual Studio code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Terminal del 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6781F-FE8B-0344-B7DD-C24578B1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65" y="2039645"/>
            <a:ext cx="1575055" cy="132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4BB44-6C73-DB49-941E-25F8BA32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803" y="2682351"/>
            <a:ext cx="1662575" cy="997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1ACE9-7A6A-494A-805B-9274F37C4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765" y="4056286"/>
            <a:ext cx="2971318" cy="546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F07630-4A30-3E40-9906-51A46BC5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584" y="4733468"/>
            <a:ext cx="791794" cy="865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90EC6-8B2A-C24B-B609-5DF5E2F24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765" y="5296576"/>
            <a:ext cx="1255532" cy="7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79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EB1E-BF7A-FB4C-9757-F759676E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>
                <a:latin typeface="Century Gothic" panose="020B0502020202020204" pitchFamily="34" charset="0"/>
              </a:rPr>
              <a:t>Funcionamiento</a:t>
            </a:r>
            <a:endParaRPr lang="en-US" cap="none" dirty="0">
              <a:latin typeface="Century Gothic" panose="020B0502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C479D3-DFF8-7846-A72F-91B3B7BFC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8197" y="1833908"/>
            <a:ext cx="6215605" cy="4677992"/>
          </a:xfrm>
        </p:spPr>
      </p:pic>
    </p:spTree>
    <p:extLst>
      <p:ext uri="{BB962C8B-B14F-4D97-AF65-F5344CB8AC3E}">
        <p14:creationId xmlns:p14="http://schemas.microsoft.com/office/powerpoint/2010/main" val="34146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3850B-6C48-8543-BC2E-2DFDFB9B2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809789"/>
            <a:ext cx="10993549" cy="1475013"/>
          </a:xfrm>
        </p:spPr>
        <p:txBody>
          <a:bodyPr/>
          <a:lstStyle/>
          <a:p>
            <a:pPr algn="ctr"/>
            <a:r>
              <a:rPr lang="en-US" cap="none" dirty="0" err="1">
                <a:latin typeface="Century Gothic" panose="020B0502020202020204" pitchFamily="34" charset="0"/>
              </a:rPr>
              <a:t>Presentación</a:t>
            </a:r>
            <a:r>
              <a:rPr lang="en-US" cap="none" dirty="0">
                <a:latin typeface="Century Gothic" panose="020B0502020202020204" pitchFamily="34" charset="0"/>
              </a:rPr>
              <a:t> del </a:t>
            </a:r>
            <a:br>
              <a:rPr lang="en-US" cap="none" dirty="0">
                <a:latin typeface="Century Gothic" panose="020B0502020202020204" pitchFamily="34" charset="0"/>
              </a:rPr>
            </a:br>
            <a:r>
              <a:rPr lang="en-US" cap="none" dirty="0" err="1">
                <a:latin typeface="Century Gothic" panose="020B0502020202020204" pitchFamily="34" charset="0"/>
              </a:rPr>
              <a:t>Analizador</a:t>
            </a:r>
            <a:r>
              <a:rPr lang="en-US" cap="none" dirty="0">
                <a:latin typeface="Century Gothic" panose="020B0502020202020204" pitchFamily="34" charset="0"/>
              </a:rPr>
              <a:t> y </a:t>
            </a:r>
            <a:r>
              <a:rPr lang="en-US" cap="none" dirty="0" err="1">
                <a:latin typeface="Century Gothic" panose="020B0502020202020204" pitchFamily="34" charset="0"/>
              </a:rPr>
              <a:t>Diagramador</a:t>
            </a:r>
            <a:r>
              <a:rPr lang="en-US" cap="none" dirty="0">
                <a:latin typeface="Century Gothic" panose="020B0502020202020204" pitchFamily="34" charset="0"/>
              </a:rPr>
              <a:t> De </a:t>
            </a:r>
            <a:r>
              <a:rPr lang="en-US" cap="none" dirty="0" err="1">
                <a:latin typeface="Century Gothic" panose="020B0502020202020204" pitchFamily="34" charset="0"/>
              </a:rPr>
              <a:t>Clases</a:t>
            </a:r>
            <a:r>
              <a:rPr lang="en-US" cap="none" dirty="0">
                <a:latin typeface="Century Gothic" panose="020B0502020202020204" pitchFamily="34" charset="0"/>
              </a:rPr>
              <a:t> </a:t>
            </a:r>
            <a:r>
              <a:rPr lang="en-US" cap="none" dirty="0" err="1">
                <a:latin typeface="Century Gothic" panose="020B0502020202020204" pitchFamily="34" charset="0"/>
              </a:rPr>
              <a:t>en</a:t>
            </a:r>
            <a:r>
              <a:rPr lang="en-US" cap="none" dirty="0">
                <a:latin typeface="Century Gothic" panose="020B0502020202020204" pitchFamily="34" charset="0"/>
              </a:rPr>
              <a:t> </a:t>
            </a:r>
            <a:r>
              <a:rPr lang="en-US" cap="none" dirty="0" err="1">
                <a:latin typeface="Century Gothic" panose="020B0502020202020204" pitchFamily="34" charset="0"/>
              </a:rPr>
              <a:t>Uml</a:t>
            </a:r>
            <a:endParaRPr lang="en-US" cap="none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1C327-6677-244C-B1D8-CE29E0D4F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64483"/>
            <a:ext cx="10993546" cy="590321"/>
          </a:xfrm>
        </p:spPr>
        <p:txBody>
          <a:bodyPr/>
          <a:lstStyle/>
          <a:p>
            <a:pPr algn="ctr"/>
            <a:r>
              <a:rPr lang="en-US" cap="none" dirty="0" err="1"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rishardcarranza.pythonanywhere.com</a:t>
            </a:r>
            <a:endParaRPr lang="en-US" cap="none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7CB0D-00C7-ED4F-B4F5-BB8DCFF10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1" y="4072039"/>
            <a:ext cx="1906455" cy="20856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8A6D3-DF33-3C4C-8CDF-2F59CBA3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9451" y="594489"/>
            <a:ext cx="842299" cy="8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6903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{E3E93360-6263-E14B-A375-448DC17BF4C7}tf10001123</Template>
  <TotalTime>142</TotalTime>
  <Words>111</Words>
  <Application>Microsoft Office PowerPoint</Application>
  <PresentationFormat>Widescreen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Gill Sans MT</vt:lpstr>
      <vt:lpstr>Wingdings 2</vt:lpstr>
      <vt:lpstr>Dividend</vt:lpstr>
      <vt:lpstr>Analizador Lexico/Sintactico y Diagramador De Clases en UML</vt:lpstr>
      <vt:lpstr>¿ Cómo ?</vt:lpstr>
      <vt:lpstr>¿ Con qué ?</vt:lpstr>
      <vt:lpstr>¿ Con qué ?</vt:lpstr>
      <vt:lpstr>Funcionamiento</vt:lpstr>
      <vt:lpstr>Presentación del  Analizador y Diagramador De Clases en 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Analizador Lexico/Sintactico y Diagramador De Clases en UML</dc:title>
  <dc:creator>Microsoft Office User</dc:creator>
  <cp:lastModifiedBy>Ricardo Carranza</cp:lastModifiedBy>
  <cp:revision>15</cp:revision>
  <dcterms:created xsi:type="dcterms:W3CDTF">2018-12-06T02:25:25Z</dcterms:created>
  <dcterms:modified xsi:type="dcterms:W3CDTF">2018-12-06T14:20:25Z</dcterms:modified>
</cp:coreProperties>
</file>